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9" r:id="rId4"/>
    <p:sldId id="271" r:id="rId5"/>
    <p:sldId id="269" r:id="rId6"/>
    <p:sldId id="268" r:id="rId7"/>
    <p:sldId id="261" r:id="rId8"/>
    <p:sldId id="272" r:id="rId9"/>
    <p:sldId id="257" r:id="rId10"/>
    <p:sldId id="258" r:id="rId11"/>
    <p:sldId id="260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92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40:24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17 24575,'0'14'0,"-7"8"0,-5 9 0,-15 42 0,10-34 0,-3 23 0,13-42 0,-1 9 0,0 2 0,1-1 0,2-2 0,3-14 0,2 8 0,0 0 0,0 21 0,-3-10 0,0 11 0,0-21 0,0-5 0,3 0 0,0-6 0,0 12 0,4 9 0,3 14 0,1-16 0,3 7 0,-5-23 0,-1 1 0,-1-5 0,-2-3 0,5 1 0,3 8 0,4 10 0,5 9 0,1 4 0,5 1 0,1-4 0,2-6 0,3-3 0,4-3 0,4-3 0,1 1 0,-4-4 0,-7-6 0,-5-6 0,-1-6 0,-9-1 0,3 0 0,-5 0 0,7 0 0,9 0 0,6 0 0,0 0 0,-3 0 0,-7 0 0,-7 0 0,-4 0 0,-3 0 0,0-1 0,1-4 0,5-3 0,4-3 0,4-3 0,0 3 0,-4 1 0,-7 1 0,-5 4 0,-4-1 0,-1 1 0,0-1 0,2-6 0,4-5 0,5-8 0,2-8 0,3-3 0,3-4 0,3-1 0,1 4 0,-6 5 0,-4 8 0,-10 10 0,-2-1 0,-1-2 0,-1-9 0,3-4 0,1-1 0,-4 5 0,1 1 0,-3 0 0,0-2 0,0-1 0,0 6 0,0 6 0,0 6 0,0-2 0,0-8 0,0-9 0,0-8 0,-3-1 0,-3 1 0,-2 6 0,-6 1 0,0 0 0,-2 2 0,0 1 0,-4 4 0,9 9 0,-3 0 0,6 5 0,-6-4 0,-6-4 0,-5-3 0,-4 1 0,-2 1 0,0 4 0,4 4 0,5 3 0,0 3 0,1-2 0,-6-2 0,-4-2 0,-1 1 0,3 3 0,8 3 0,8 3 0,4 0 0,-4 0 0,-7 0 0,-5 0 0,-3 0 0,7 0 0,6 0 0,4 0 0,3 0 0,-3 0 0,-2 0 0,-7 0 0,6 0 0,0 0 0,11 1 0,-1 2 0,-1 3 0,-20 11 0,10-9 0,-12 6 0,19-14 0,1 2 0,4-1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40:25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47:14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18 24575,'-11'-1'0,"0"-6"0,4 4 0,2-3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47:15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10766,'0'-20'0,"0"4"0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A893-14FC-724F-A2FF-ADE0DE8A3382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D6FE0-D6DD-7C41-8FA2-3950371679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89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25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915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5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8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95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31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6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43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4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9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12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12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6FE0-D6DD-7C41-8FA2-3950371679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3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F74B6-CB8F-8D83-306D-3756E4024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2DC5F3-3184-FC64-BC75-0E31BC762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87D24-6DEB-0495-81A0-5212D8D0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EF64A-EEC4-E109-F499-49675EC1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0C4B66-0B46-5358-2837-422D9DF4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2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E449C-20B2-566B-B149-92CE0167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AE0A6D-F0CE-6114-FAD8-E62628A68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54EBD-4727-7860-0235-C925603B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A10A9-E078-2873-B6E6-4A374B0C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ADFCC5-4EC1-4A4A-1AC4-3593CD48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15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EC72B5-454E-5430-8525-9A8B9180B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CB073D-503D-BEE9-A3C3-4581715D2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CFA3B-F436-9B89-B7E1-4476905E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1B959-5A59-E321-AFFD-F0A2DDD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4B07D-E987-C5BE-69EE-9D7E7555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8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3CD16-D721-99CC-CF33-C5FBA7B4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6FADBB-F89E-25F2-91B7-F5760BF8E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2F5F40-626C-46C0-99A5-9C817B35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7EA79-AD54-ACE7-6645-AD461000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81FFC-CC27-9557-443A-880A857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86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5F6BB-AD4A-CB18-A25B-C1DBC546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1C8C5-8B16-5FDC-79B6-A9E22BC6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6D081D-B9AB-9837-5DE4-0DEEAD90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ECC5AB-07B9-C5AB-0B14-96825DE3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568AE7-8811-4E9C-0299-9F20C434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8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86BBD-1E70-1C7B-B888-2CD1EF1A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1A60B7-C5A5-447D-78D1-81151370F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0564DD-CBF1-20E2-8010-64DB03A4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B2560-36C0-FDE8-D74E-C2D58ABC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606236-FB78-60C3-A9AC-096037D1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23BC6E-A522-60AD-21C5-4DB70BB7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5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2AC54-280A-4AED-7E6F-50F0BA22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D5E0C5-D201-C0AE-902D-4B7B3FD48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D0346D-67BC-3737-D362-404AEB1DB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90469F-ADFD-B6FF-C6DF-86A3673CF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6291CB-A37F-9629-87FD-510373002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71A239-A9B2-52C4-255A-8A191492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0D1FAB-4D2C-C7D0-BD1E-0D6D948F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00C134-C2F8-4AF5-F342-C97B7C1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1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4D548-DEBB-4DAA-0CAA-7A979970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0ED737-92B2-23F1-94CF-4C383086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C96457-C5CC-AC71-0FAA-2D41A0B0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4DAD7E-639D-2612-8479-CFCEC6D6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0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56A308-E761-03FC-0742-F5DA40AC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364616-CBE6-9C88-722C-60867DA7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01B4FC-D63E-E454-2EAB-E4863708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7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14DB5-8258-8D25-087D-C3075AC8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42A020-92E3-CCB9-56E1-365691C60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62C936-38EE-C535-89CE-FC85F09BF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E4EFEB-0CA4-CEC5-80B7-B38418F5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FD0E86-5085-B13D-486B-D79757B4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843C80-92AA-0906-1669-A2DDB63C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17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6C7E8-C2B7-444C-1BB4-47294E09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D79F0B-8A81-A9B1-7F0B-593CB25AD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A263B8-FDD4-756D-DE38-062E460A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24245-041C-0EAD-3BE9-B1E59C4D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 octobre 2022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5C8C91-D1F1-7CD9-93C4-DFC892CE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A38C0C-7BA5-D813-E7D4-A6F66300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21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C0CA8C-D982-DD8F-2DCA-827AFFA6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DB7882-5977-B5F4-9B5D-45B637F09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9C85B6-FC95-4C19-D119-6A06A119C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2 octobre 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5BBD76-ED3D-F88F-3525-CF415E0C0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AGA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A80CD7-5F92-6657-CDF9-823E116AB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651E-26F2-EB47-AEC2-5F348AB81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1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D3B55-ABAC-32E3-AB23-099A3DE11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b="1" dirty="0"/>
              <a:t>Association pour la sauvegarde</a:t>
            </a:r>
            <a:br>
              <a:rPr lang="fr-FR" sz="4400" b="1" dirty="0"/>
            </a:br>
            <a:r>
              <a:rPr lang="fr-FR" sz="4400" b="1" dirty="0"/>
              <a:t>du lac Saint-François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898CC2-38E3-B7B0-C957-2DE223564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7200" dirty="0"/>
              <a:t>AGA 2022</a:t>
            </a:r>
          </a:p>
          <a:p>
            <a:r>
              <a:rPr lang="fr-FR" sz="3600" dirty="0"/>
              <a:t>Le dimanche 2 octobre 2022</a:t>
            </a:r>
          </a:p>
        </p:txBody>
      </p:sp>
    </p:spTree>
    <p:extLst>
      <p:ext uri="{BB962C8B-B14F-4D97-AF65-F5344CB8AC3E}">
        <p14:creationId xmlns:p14="http://schemas.microsoft.com/office/powerpoint/2010/main" val="415000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D30A1-C9E9-466F-1A15-A156BB85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Données historiques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E25945-B178-BFC8-5356-1BF3BBE5B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911" t="7083" r="11512" b="53883"/>
          <a:stretch/>
        </p:blipFill>
        <p:spPr>
          <a:xfrm>
            <a:off x="2497402" y="1304366"/>
            <a:ext cx="7197196" cy="468104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trée manuscrite 2">
                <a:extLst>
                  <a:ext uri="{FF2B5EF4-FFF2-40B4-BE49-F238E27FC236}">
                    <a16:creationId xmlns:a16="http://schemas.microsoft.com/office/drawing/2014/main" id="{2F6897D7-AEC3-615E-4201-24CD6BADE678}"/>
                  </a:ext>
                </a:extLst>
              </p14:cNvPr>
              <p14:cNvContentPartPr/>
              <p14:nvPr/>
            </p14:nvContentPartPr>
            <p14:xfrm>
              <a:off x="5335222" y="4399672"/>
              <a:ext cx="383400" cy="447840"/>
            </p14:xfrm>
          </p:contentPart>
        </mc:Choice>
        <mc:Fallback xmlns="">
          <p:pic>
            <p:nvPicPr>
              <p:cNvPr id="3" name="Entrée manuscrite 2">
                <a:extLst>
                  <a:ext uri="{FF2B5EF4-FFF2-40B4-BE49-F238E27FC236}">
                    <a16:creationId xmlns:a16="http://schemas.microsoft.com/office/drawing/2014/main" id="{2F6897D7-AEC3-615E-4201-24CD6BADE6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6222" y="4391032"/>
                <a:ext cx="4010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trée manuscrite 3">
                <a:extLst>
                  <a:ext uri="{FF2B5EF4-FFF2-40B4-BE49-F238E27FC236}">
                    <a16:creationId xmlns:a16="http://schemas.microsoft.com/office/drawing/2014/main" id="{812A41DA-8EC9-FBE1-B993-555454084ABA}"/>
                  </a:ext>
                </a:extLst>
              </p14:cNvPr>
              <p14:cNvContentPartPr/>
              <p14:nvPr/>
            </p14:nvContentPartPr>
            <p14:xfrm>
              <a:off x="1876702" y="4226512"/>
              <a:ext cx="360" cy="360"/>
            </p14:xfrm>
          </p:contentPart>
        </mc:Choice>
        <mc:Fallback xmlns="">
          <p:pic>
            <p:nvPicPr>
              <p:cNvPr id="4" name="Entrée manuscrite 3">
                <a:extLst>
                  <a:ext uri="{FF2B5EF4-FFF2-40B4-BE49-F238E27FC236}">
                    <a16:creationId xmlns:a16="http://schemas.microsoft.com/office/drawing/2014/main" id="{812A41DA-8EC9-FBE1-B993-555454084A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8062" y="421787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e 7">
            <a:extLst>
              <a:ext uri="{FF2B5EF4-FFF2-40B4-BE49-F238E27FC236}">
                <a16:creationId xmlns:a16="http://schemas.microsoft.com/office/drawing/2014/main" id="{FB2CD652-3497-1672-7DE8-E0349C07CE79}"/>
              </a:ext>
            </a:extLst>
          </p:cNvPr>
          <p:cNvGrpSpPr/>
          <p:nvPr/>
        </p:nvGrpSpPr>
        <p:grpSpPr>
          <a:xfrm>
            <a:off x="1018800" y="3781152"/>
            <a:ext cx="12600" cy="19440"/>
            <a:chOff x="1018800" y="3781152"/>
            <a:chExt cx="1260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Entrée manuscrite 5">
                  <a:extLst>
                    <a:ext uri="{FF2B5EF4-FFF2-40B4-BE49-F238E27FC236}">
                      <a16:creationId xmlns:a16="http://schemas.microsoft.com/office/drawing/2014/main" id="{DA62D26D-3C23-8543-1543-DDAA113CF39D}"/>
                    </a:ext>
                  </a:extLst>
                </p14:cNvPr>
                <p14:cNvContentPartPr/>
                <p14:nvPr/>
              </p14:nvContentPartPr>
              <p14:xfrm>
                <a:off x="1018800" y="3793752"/>
                <a:ext cx="12600" cy="6840"/>
              </p14:xfrm>
            </p:contentPart>
          </mc:Choice>
          <mc:Fallback xmlns="">
            <p:pic>
              <p:nvPicPr>
                <p:cNvPr id="6" name="Entrée manuscrite 5">
                  <a:extLst>
                    <a:ext uri="{FF2B5EF4-FFF2-40B4-BE49-F238E27FC236}">
                      <a16:creationId xmlns:a16="http://schemas.microsoft.com/office/drawing/2014/main" id="{DA62D26D-3C23-8543-1543-DDAA113CF3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0160" y="3785112"/>
                  <a:ext cx="3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Entrée manuscrite 6">
                  <a:extLst>
                    <a:ext uri="{FF2B5EF4-FFF2-40B4-BE49-F238E27FC236}">
                      <a16:creationId xmlns:a16="http://schemas.microsoft.com/office/drawing/2014/main" id="{F1C6147C-AEF9-90FF-DA98-E1E286BBCAEA}"/>
                    </a:ext>
                  </a:extLst>
                </p14:cNvPr>
                <p14:cNvContentPartPr/>
                <p14:nvPr/>
              </p14:nvContentPartPr>
              <p14:xfrm>
                <a:off x="1021680" y="3781152"/>
                <a:ext cx="360" cy="12960"/>
              </p14:xfrm>
            </p:contentPart>
          </mc:Choice>
          <mc:Fallback xmlns="">
            <p:pic>
              <p:nvPicPr>
                <p:cNvPr id="7" name="Entrée manuscrite 6">
                  <a:extLst>
                    <a:ext uri="{FF2B5EF4-FFF2-40B4-BE49-F238E27FC236}">
                      <a16:creationId xmlns:a16="http://schemas.microsoft.com/office/drawing/2014/main" id="{F1C6147C-AEF9-90FF-DA98-E1E286BBCA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3040" y="3772152"/>
                  <a:ext cx="18000" cy="30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7C42B4F-C453-E6CB-CDB9-68370C461249}"/>
              </a:ext>
            </a:extLst>
          </p:cNvPr>
          <p:cNvSpPr txBox="1"/>
          <p:nvPr/>
        </p:nvSpPr>
        <p:spPr>
          <a:xfrm>
            <a:off x="1018800" y="3429000"/>
            <a:ext cx="14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7F91827-7006-41EC-F675-87D41986A083}"/>
              </a:ext>
            </a:extLst>
          </p:cNvPr>
          <p:cNvSpPr txBox="1"/>
          <p:nvPr/>
        </p:nvSpPr>
        <p:spPr>
          <a:xfrm>
            <a:off x="4840224" y="6376416"/>
            <a:ext cx="22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Précipitations (mm)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A874DE-4DCF-D8FC-1845-E0369E6AEB56}"/>
              </a:ext>
            </a:extLst>
          </p:cNvPr>
          <p:cNvSpPr txBox="1"/>
          <p:nvPr/>
        </p:nvSpPr>
        <p:spPr>
          <a:xfrm>
            <a:off x="2144794" y="2292096"/>
            <a:ext cx="536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</a:p>
          <a:p>
            <a:r>
              <a:rPr lang="fr-FR" dirty="0"/>
              <a:t>O</a:t>
            </a:r>
          </a:p>
          <a:p>
            <a:r>
              <a:rPr lang="fr-FR" dirty="0"/>
              <a:t>L</a:t>
            </a:r>
          </a:p>
          <a:p>
            <a:r>
              <a:rPr lang="fr-FR" dirty="0"/>
              <a:t>U</a:t>
            </a:r>
          </a:p>
          <a:p>
            <a:r>
              <a:rPr lang="fr-FR" dirty="0"/>
              <a:t>M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r>
              <a:rPr lang="fr-FR" dirty="0"/>
              <a:t>A</a:t>
            </a:r>
          </a:p>
          <a:p>
            <a:r>
              <a:rPr lang="fr-FR" dirty="0"/>
              <a:t>N</a:t>
            </a:r>
          </a:p>
          <a:p>
            <a:r>
              <a:rPr lang="fr-FR" dirty="0"/>
              <a:t>N</a:t>
            </a:r>
          </a:p>
          <a:p>
            <a:r>
              <a:rPr lang="fr-FR" dirty="0"/>
              <a:t>U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L </a:t>
            </a:r>
          </a:p>
        </p:txBody>
      </p:sp>
    </p:spTree>
    <p:extLst>
      <p:ext uri="{BB962C8B-B14F-4D97-AF65-F5344CB8AC3E}">
        <p14:creationId xmlns:p14="http://schemas.microsoft.com/office/powerpoint/2010/main" val="321713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1342B-8088-AB00-589B-1F9988D1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"/>
            <a:ext cx="10515600" cy="1325563"/>
          </a:xfrm>
        </p:spPr>
        <p:txBody>
          <a:bodyPr/>
          <a:lstStyle/>
          <a:p>
            <a:r>
              <a:rPr lang="fr-FR" dirty="0"/>
              <a:t>Phosphore total - évolution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8BF0D2-8495-1B51-49C0-DDF75B7AA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8779" y="1244843"/>
            <a:ext cx="8989621" cy="5521718"/>
          </a:xfrm>
        </p:spPr>
      </p:pic>
    </p:spTree>
    <p:extLst>
      <p:ext uri="{BB962C8B-B14F-4D97-AF65-F5344CB8AC3E}">
        <p14:creationId xmlns:p14="http://schemas.microsoft.com/office/powerpoint/2010/main" val="306710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03189-C9BD-78BB-BF8E-0E6D80D1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Demande de subventions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FCDF15-0FB2-0243-982D-7EFB0303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Demande en cours de développement</a:t>
            </a:r>
          </a:p>
          <a:p>
            <a:r>
              <a:rPr lang="fr-FR" dirty="0"/>
              <a:t>Reproduire 2021 ?</a:t>
            </a:r>
          </a:p>
          <a:p>
            <a:r>
              <a:rPr lang="fr-FR" dirty="0"/>
              <a:t>Ajout d’autres points de mesure (ex: pompes agricoles)</a:t>
            </a:r>
          </a:p>
          <a:p>
            <a:r>
              <a:rPr lang="fr-FR" dirty="0"/>
              <a:t>Plus grande fréquence / résolution spatiale </a:t>
            </a:r>
          </a:p>
          <a:p>
            <a:r>
              <a:rPr lang="fr-FR" dirty="0"/>
              <a:t>Analyses sont dispendieuses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16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8CF74-93C0-CE5C-C3F8-D0FAA80E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Stratégie et priorités pour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9EF09-649E-E684-2E88-73102929D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Maintien des représentations</a:t>
            </a:r>
          </a:p>
          <a:p>
            <a:r>
              <a:rPr lang="fr-FR" dirty="0"/>
              <a:t>Suivi environnemental près de la rive</a:t>
            </a:r>
          </a:p>
          <a:p>
            <a:r>
              <a:rPr lang="fr-FR" dirty="0"/>
              <a:t>Projet Saint-François 2030</a:t>
            </a:r>
          </a:p>
          <a:p>
            <a:r>
              <a:rPr lang="fr-FR" dirty="0"/>
              <a:t>Inventaire détaillé des systèmes septiques</a:t>
            </a:r>
          </a:p>
          <a:p>
            <a:r>
              <a:rPr lang="fr-FR" dirty="0"/>
              <a:t>Concertation /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7417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E781CF-F4D7-BFBF-6F0C-5DCA9E97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4AAC08-9719-D7F6-2E3C-08E69D8E1F00}"/>
              </a:ext>
            </a:extLst>
          </p:cNvPr>
          <p:cNvSpPr txBox="1"/>
          <p:nvPr/>
        </p:nvSpPr>
        <p:spPr>
          <a:xfrm>
            <a:off x="1824638" y="1059874"/>
            <a:ext cx="854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fait-on collectivement en 2023 ?</a:t>
            </a:r>
          </a:p>
        </p:txBody>
      </p:sp>
    </p:spTree>
    <p:extLst>
      <p:ext uri="{BB962C8B-B14F-4D97-AF65-F5344CB8AC3E}">
        <p14:creationId xmlns:p14="http://schemas.microsoft.com/office/powerpoint/2010/main" val="284782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4B5D83-988D-ABE2-FBA7-3CB4A347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35" y="0"/>
            <a:ext cx="6866965" cy="51502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C30CBB-D5B6-6070-C265-A4473F69A8BC}"/>
              </a:ext>
            </a:extLst>
          </p:cNvPr>
          <p:cNvSpPr txBox="1"/>
          <p:nvPr/>
        </p:nvSpPr>
        <p:spPr>
          <a:xfrm>
            <a:off x="470647" y="1490008"/>
            <a:ext cx="46156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Notre lac supporte</a:t>
            </a:r>
          </a:p>
          <a:p>
            <a:r>
              <a:rPr lang="fr-FR" sz="4000" dirty="0"/>
              <a:t>de nombreux usages,</a:t>
            </a:r>
          </a:p>
          <a:p>
            <a:r>
              <a:rPr lang="fr-FR" sz="4000" dirty="0"/>
              <a:t>parfois en conflit</a:t>
            </a:r>
          </a:p>
        </p:txBody>
      </p:sp>
    </p:spTree>
    <p:extLst>
      <p:ext uri="{BB962C8B-B14F-4D97-AF65-F5344CB8AC3E}">
        <p14:creationId xmlns:p14="http://schemas.microsoft.com/office/powerpoint/2010/main" val="128271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09A6C-3CA2-43A0-AB23-6EDD4E32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Réalisations récentes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555F84-7EE9-1C10-ED8B-4B11AA410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Contribution au projet Prime-vert sur l’amélioration de la qualité de l’eau de la rivière La Guerre (2018-2021)</a:t>
            </a:r>
          </a:p>
          <a:p>
            <a:pPr lvl="1"/>
            <a:r>
              <a:rPr lang="fr-FR" dirty="0"/>
              <a:t>Réduction de l’érosion, protection de la biodiversité, etc.</a:t>
            </a:r>
          </a:p>
          <a:p>
            <a:r>
              <a:rPr lang="fr-FR" dirty="0"/>
              <a:t>Participation active au comité Rivière La Guerre (2018-2022)</a:t>
            </a:r>
          </a:p>
          <a:p>
            <a:r>
              <a:rPr lang="fr-FR" dirty="0"/>
              <a:t>Demandes répétées de nettoyage de la rivière et de ne pas pomper en saison estivale</a:t>
            </a:r>
          </a:p>
          <a:p>
            <a:r>
              <a:rPr lang="fr-FR" dirty="0"/>
              <a:t>Suivi de la qualité de l’eau en rive du lac (2019-2022)</a:t>
            </a:r>
          </a:p>
          <a:p>
            <a:r>
              <a:rPr lang="fr-FR" dirty="0"/>
              <a:t>Contribution à la revue des PARE par la ZIP HSL (2018 +)</a:t>
            </a:r>
          </a:p>
          <a:p>
            <a:pPr lvl="1"/>
            <a:r>
              <a:rPr lang="fr-FR" dirty="0"/>
              <a:t>Plans d’action et de réhabilitation écologique</a:t>
            </a:r>
          </a:p>
          <a:p>
            <a:r>
              <a:rPr lang="fr-FR" dirty="0"/>
              <a:t>Meilleures communication avec membres</a:t>
            </a:r>
          </a:p>
          <a:p>
            <a:pPr lvl="1"/>
            <a:r>
              <a:rPr lang="fr-FR" dirty="0"/>
              <a:t>Modernisation de notre site web et des réseaux sociaux, lettres aux membres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8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0F11A-824A-D552-0D8B-B8F85B1B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8063"/>
          </a:xfrm>
        </p:spPr>
        <p:txBody>
          <a:bodyPr/>
          <a:lstStyle/>
          <a:p>
            <a:r>
              <a:rPr lang="fr-FR" b="1" dirty="0"/>
              <a:t>Combattre l’érosion – chute enrochée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B1F7FD-EFDB-3F3D-7B2B-F5B6F420E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2784" y="1427004"/>
            <a:ext cx="6271260" cy="4976448"/>
          </a:xfrm>
        </p:spPr>
      </p:pic>
    </p:spTree>
    <p:extLst>
      <p:ext uri="{BB962C8B-B14F-4D97-AF65-F5344CB8AC3E}">
        <p14:creationId xmlns:p14="http://schemas.microsoft.com/office/powerpoint/2010/main" val="350623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0609957-C5C6-B1DE-4D21-0CDAF7666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6" t="17451"/>
          <a:stretch/>
        </p:blipFill>
        <p:spPr>
          <a:xfrm>
            <a:off x="4038600" y="695138"/>
            <a:ext cx="7929282" cy="56612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DB7CB6-9F2E-0E38-87E6-C19896D1A563}"/>
              </a:ext>
            </a:extLst>
          </p:cNvPr>
          <p:cNvSpPr txBox="1"/>
          <p:nvPr/>
        </p:nvSpPr>
        <p:spPr>
          <a:xfrm>
            <a:off x="838200" y="1627094"/>
            <a:ext cx="2200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Panache d’érosion</a:t>
            </a:r>
          </a:p>
          <a:p>
            <a:r>
              <a:rPr lang="fr-FR" sz="3200" dirty="0"/>
              <a:t>=========</a:t>
            </a:r>
          </a:p>
          <a:p>
            <a:r>
              <a:rPr lang="fr-FR" sz="3200" dirty="0"/>
              <a:t>Ruisseau Beaudry</a:t>
            </a:r>
          </a:p>
          <a:p>
            <a:r>
              <a:rPr lang="fr-FR" sz="3200" dirty="0"/>
              <a:t>Mai 2019</a:t>
            </a:r>
          </a:p>
        </p:txBody>
      </p:sp>
    </p:spTree>
    <p:extLst>
      <p:ext uri="{BB962C8B-B14F-4D97-AF65-F5344CB8AC3E}">
        <p14:creationId xmlns:p14="http://schemas.microsoft.com/office/powerpoint/2010/main" val="339059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C63ACEB-24D9-58E3-4DC7-FFA98418C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2" t="11518" r="562" b="11165"/>
          <a:stretch/>
        </p:blipFill>
        <p:spPr>
          <a:xfrm>
            <a:off x="6396038" y="807244"/>
            <a:ext cx="5086349" cy="52435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4A7124-BD2A-2436-4350-FB695FCC8F6C}"/>
              </a:ext>
            </a:extLst>
          </p:cNvPr>
          <p:cNvSpPr txBox="1"/>
          <p:nvPr/>
        </p:nvSpPr>
        <p:spPr>
          <a:xfrm>
            <a:off x="442913" y="1490007"/>
            <a:ext cx="593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Prise d’échantillons d’eau</a:t>
            </a:r>
          </a:p>
          <a:p>
            <a:r>
              <a:rPr lang="fr-FR" sz="4000" b="1" dirty="0"/>
              <a:t>en rive du lac (2021)</a:t>
            </a:r>
          </a:p>
        </p:txBody>
      </p:sp>
    </p:spTree>
    <p:extLst>
      <p:ext uri="{BB962C8B-B14F-4D97-AF65-F5344CB8AC3E}">
        <p14:creationId xmlns:p14="http://schemas.microsoft.com/office/powerpoint/2010/main" val="231872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1EB32-D1FC-164F-C9E2-AC692738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Réalisations récentes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768B5-C981-68FD-8746-01782B00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Suivi de l’évolution des stocks de poissons par MFFP (2017-2022)</a:t>
            </a:r>
          </a:p>
          <a:p>
            <a:pPr lvl="1"/>
            <a:r>
              <a:rPr lang="fr-FR" dirty="0"/>
              <a:t>Sur le lac avec MFFP en septembre 2022</a:t>
            </a:r>
          </a:p>
          <a:p>
            <a:r>
              <a:rPr lang="fr-FR" dirty="0"/>
              <a:t>Élaboration du projet Saint-François 2030</a:t>
            </a:r>
          </a:p>
          <a:p>
            <a:r>
              <a:rPr lang="fr-FR" dirty="0"/>
              <a:t>Consultations avec: ZIP HSL, MELCC, MAPAQ, municipalités, SCABRIC</a:t>
            </a:r>
          </a:p>
          <a:p>
            <a:r>
              <a:rPr lang="fr-FR" dirty="0"/>
              <a:t>Consultations à venir: MRC HSL, Clubs conseil (agronomes), UPA</a:t>
            </a:r>
          </a:p>
          <a:p>
            <a:r>
              <a:rPr lang="fr-FR" dirty="0"/>
              <a:t>Présentation plus détaillée plus tard ce matin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56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3A7EB-68B4-99A0-53C2-075C9276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Sur le lac avec le MFFQ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8F7C28-8E1E-BCA0-D3A2-D1962F0B6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5900" y="1358153"/>
            <a:ext cx="6680200" cy="5010150"/>
          </a:xfrm>
        </p:spPr>
      </p:pic>
    </p:spTree>
    <p:extLst>
      <p:ext uri="{BB962C8B-B14F-4D97-AF65-F5344CB8AC3E}">
        <p14:creationId xmlns:p14="http://schemas.microsoft.com/office/powerpoint/2010/main" val="169084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2BC67-5A87-7258-194B-0991A1EB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Volumes pompés depuis 2017</a:t>
            </a:r>
            <a:br>
              <a:rPr lang="fr-FR" b="1" dirty="0"/>
            </a:br>
            <a:r>
              <a:rPr lang="fr-FR" sz="3600" dirty="0"/>
              <a:t>Début janvier à fin août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A991ED03-D278-7FC9-7F05-E84F03BF2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330" b="66480"/>
          <a:stretch/>
        </p:blipFill>
        <p:spPr>
          <a:xfrm>
            <a:off x="506894" y="1690688"/>
            <a:ext cx="10846906" cy="44958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AF6ABBD-366B-AF6B-72F3-8DE15DD61CC6}"/>
              </a:ext>
            </a:extLst>
          </p:cNvPr>
          <p:cNvSpPr txBox="1"/>
          <p:nvPr/>
        </p:nvSpPr>
        <p:spPr>
          <a:xfrm>
            <a:off x="1314450" y="6186488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Note: 20,25 million de m3 = 5,35 GUSG</a:t>
            </a:r>
          </a:p>
        </p:txBody>
      </p:sp>
    </p:spTree>
    <p:extLst>
      <p:ext uri="{BB962C8B-B14F-4D97-AF65-F5344CB8AC3E}">
        <p14:creationId xmlns:p14="http://schemas.microsoft.com/office/powerpoint/2010/main" val="3881063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344</Words>
  <Application>Microsoft Macintosh PowerPoint</Application>
  <PresentationFormat>Grand écran</PresentationFormat>
  <Paragraphs>77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Association pour la sauvegarde du lac Saint-François</vt:lpstr>
      <vt:lpstr>Présentation PowerPoint</vt:lpstr>
      <vt:lpstr>Réalisations récentes (1)</vt:lpstr>
      <vt:lpstr>Combattre l’érosion – chute enrochée</vt:lpstr>
      <vt:lpstr>Présentation PowerPoint</vt:lpstr>
      <vt:lpstr>Présentation PowerPoint</vt:lpstr>
      <vt:lpstr>Réalisations récentes (2)</vt:lpstr>
      <vt:lpstr>Sur le lac avec le MFFQ</vt:lpstr>
      <vt:lpstr>Volumes pompés depuis 2017 Début janvier à fin août</vt:lpstr>
      <vt:lpstr>Données historiques</vt:lpstr>
      <vt:lpstr>Phosphore total - évolution</vt:lpstr>
      <vt:lpstr>Demande de subventions 2023</vt:lpstr>
      <vt:lpstr>Stratégie et priorités pour 2023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ASLSF – AGA 2022</dc:title>
  <dc:creator>Richard Laurence</dc:creator>
  <cp:lastModifiedBy>Richard Laurence</cp:lastModifiedBy>
  <cp:revision>14</cp:revision>
  <cp:lastPrinted>2022-09-30T19:54:11Z</cp:lastPrinted>
  <dcterms:created xsi:type="dcterms:W3CDTF">2022-09-08T17:21:26Z</dcterms:created>
  <dcterms:modified xsi:type="dcterms:W3CDTF">2022-10-01T14:24:57Z</dcterms:modified>
</cp:coreProperties>
</file>